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5" r:id="rId4"/>
    <p:sldId id="258" r:id="rId5"/>
    <p:sldId id="259" r:id="rId6"/>
    <p:sldId id="261" r:id="rId7"/>
    <p:sldId id="304" r:id="rId8"/>
    <p:sldId id="320" r:id="rId9"/>
    <p:sldId id="321" r:id="rId10"/>
    <p:sldId id="260" r:id="rId11"/>
    <p:sldId id="262" r:id="rId12"/>
    <p:sldId id="296" r:id="rId13"/>
    <p:sldId id="263" r:id="rId14"/>
    <p:sldId id="294" r:id="rId15"/>
    <p:sldId id="311" r:id="rId16"/>
    <p:sldId id="313" r:id="rId17"/>
    <p:sldId id="317" r:id="rId18"/>
    <p:sldId id="264" r:id="rId19"/>
    <p:sldId id="265" r:id="rId20"/>
    <p:sldId id="300" r:id="rId21"/>
    <p:sldId id="299" r:id="rId22"/>
    <p:sldId id="266" r:id="rId23"/>
    <p:sldId id="267" r:id="rId24"/>
    <p:sldId id="306" r:id="rId25"/>
    <p:sldId id="318" r:id="rId26"/>
    <p:sldId id="322" r:id="rId27"/>
    <p:sldId id="268" r:id="rId28"/>
    <p:sldId id="269" r:id="rId29"/>
    <p:sldId id="308" r:id="rId30"/>
    <p:sldId id="270" r:id="rId31"/>
    <p:sldId id="271" r:id="rId32"/>
    <p:sldId id="307" r:id="rId33"/>
    <p:sldId id="272" r:id="rId34"/>
    <p:sldId id="273" r:id="rId35"/>
    <p:sldId id="319" r:id="rId36"/>
    <p:sldId id="325" r:id="rId37"/>
    <p:sldId id="274" r:id="rId38"/>
    <p:sldId id="301" r:id="rId39"/>
    <p:sldId id="303" r:id="rId40"/>
    <p:sldId id="275" r:id="rId41"/>
    <p:sldId id="276" r:id="rId42"/>
    <p:sldId id="277" r:id="rId43"/>
    <p:sldId id="279" r:id="rId44"/>
    <p:sldId id="280" r:id="rId45"/>
    <p:sldId id="281" r:id="rId46"/>
    <p:sldId id="314" r:id="rId47"/>
    <p:sldId id="282" r:id="rId48"/>
    <p:sldId id="316" r:id="rId49"/>
    <p:sldId id="302" r:id="rId50"/>
    <p:sldId id="283" r:id="rId51"/>
    <p:sldId id="284" r:id="rId52"/>
    <p:sldId id="285" r:id="rId53"/>
    <p:sldId id="312" r:id="rId54"/>
    <p:sldId id="326" r:id="rId55"/>
    <p:sldId id="286" r:id="rId56"/>
    <p:sldId id="310" r:id="rId57"/>
    <p:sldId id="323" r:id="rId58"/>
    <p:sldId id="324" r:id="rId59"/>
    <p:sldId id="287" r:id="rId60"/>
    <p:sldId id="297" r:id="rId61"/>
    <p:sldId id="289" r:id="rId62"/>
    <p:sldId id="309" r:id="rId63"/>
    <p:sldId id="290" r:id="rId64"/>
    <p:sldId id="305" r:id="rId65"/>
    <p:sldId id="291" r:id="rId66"/>
    <p:sldId id="295" r:id="rId67"/>
    <p:sldId id="292" r:id="rId68"/>
    <p:sldId id="327" r:id="rId6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4660"/>
  </p:normalViewPr>
  <p:slideViewPr>
    <p:cSldViewPr>
      <p:cViewPr varScale="1">
        <p:scale>
          <a:sx n="90" d="100"/>
          <a:sy n="90" d="100"/>
        </p:scale>
        <p:origin x="-102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733A23F-34DD-4F10-BFA0-E6611E57AA68}" type="datetimeFigureOut">
              <a:rPr lang="pl-PL" smtClean="0"/>
              <a:pPr/>
              <a:t>2017-01-02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D2976D-F816-4A27-BF8E-F5A4B138BD5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utanojunction.org/en/projectiview.html?project=80" TargetMode="External"/><Relationship Id="rId2" Type="http://schemas.openxmlformats.org/officeDocument/2006/relationships/hyperlink" Target="http://www.makutanojunction.org/en/projectiview.html?project=7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kutanojunction.org/en/projectiview.html?project=8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404664"/>
            <a:ext cx="8892480" cy="2529627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DZIAŁANIA EKOLOGICZNE W PUBLICZNYM GIMNAZJUM NR 1</a:t>
            </a:r>
            <a:endParaRPr lang="pl-PL" sz="4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2924944"/>
            <a:ext cx="7772400" cy="1199704"/>
          </a:xfrm>
        </p:spPr>
        <p:txBody>
          <a:bodyPr/>
          <a:lstStyle/>
          <a:p>
            <a:r>
              <a:rPr lang="pl-PL" dirty="0" smtClean="0"/>
              <a:t>  IM. JANA PAWŁA II W KOZIENICACH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4121387"/>
              </p:ext>
            </p:extLst>
          </p:nvPr>
        </p:nvGraphicFramePr>
        <p:xfrm>
          <a:off x="251520" y="152877"/>
          <a:ext cx="8640960" cy="671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111190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ROK</a:t>
                      </a:r>
                      <a:r>
                        <a:rPr lang="pl-PL" baseline="0" dirty="0" smtClean="0"/>
                        <a:t> ZAKOŃCZENIA KONKURSU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ILOŚĆ PLACÓWEK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PG NR 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OGÓLNA</a:t>
                      </a:r>
                      <a:r>
                        <a:rPr lang="pl-PL" baseline="0" dirty="0" smtClean="0"/>
                        <a:t> ILOŚĆ ZEBRANYCH BATERII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764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383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1743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1436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227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2117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262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2609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256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3500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231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2636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572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2622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287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1752</a:t>
                      </a:r>
                      <a:endParaRPr lang="pl-PL" dirty="0"/>
                    </a:p>
                  </a:txBody>
                  <a:tcPr/>
                </a:tc>
              </a:tr>
              <a:tr h="90230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2015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292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180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2487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1356</a:t>
                      </a:r>
                      <a:endParaRPr lang="pl-PL" dirty="0"/>
                    </a:p>
                  </a:txBody>
                  <a:tcPr/>
                </a:tc>
              </a:tr>
              <a:tr h="469092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RAZEM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3027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22258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/>
              <a:t>W zbiórce zakrętek z tworzyw sztucznych uczestniczymy od czterech lat. </a:t>
            </a:r>
          </a:p>
          <a:p>
            <a:pPr algn="ctr"/>
            <a:r>
              <a:rPr lang="pl-PL" dirty="0" smtClean="0"/>
              <a:t>W roku szkolnym 2013/2014 nasze gimnazjum przekazało na rzecz dzieci niepełnosprawnych 12 worków 120l (około 60 kg) – 720 kg</a:t>
            </a:r>
          </a:p>
          <a:p>
            <a:pPr algn="ctr"/>
            <a:r>
              <a:rPr lang="pl-PL" dirty="0" smtClean="0"/>
              <a:t>W roku szkolnym 2014/2015 nasze gimnazjum przekazało na rzecz dzieci niepełnosprawnych 14 worków 120l- 840 kg</a:t>
            </a:r>
          </a:p>
          <a:p>
            <a:pPr algn="ctr"/>
            <a:r>
              <a:rPr lang="pl-PL" dirty="0"/>
              <a:t>W roku szkolnym </a:t>
            </a:r>
            <a:r>
              <a:rPr lang="pl-PL" dirty="0" smtClean="0"/>
              <a:t>2015/2016 nasze </a:t>
            </a:r>
            <a:r>
              <a:rPr lang="pl-PL" dirty="0"/>
              <a:t>gimnazjum przekazało na rzecz dzieci </a:t>
            </a:r>
            <a:r>
              <a:rPr lang="pl-PL" dirty="0" smtClean="0"/>
              <a:t>niepełnosprawnych 15 worków 120l- 900 kg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ZBIÓRKA ZAKRĘTEK Z TWORZYW SZTUCZNYCH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6" y="-694"/>
            <a:ext cx="4896544" cy="6925156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36642" y="1857445"/>
            <a:ext cx="640071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3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788" y="2565997"/>
            <a:ext cx="5712483" cy="42843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50" y="2372881"/>
            <a:ext cx="3363838" cy="4485117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 smtClean="0"/>
              <a:t>Od kilku lat w naszej szkole organizowany jest </a:t>
            </a:r>
            <a:r>
              <a:rPr lang="pl-PL" dirty="0"/>
              <a:t>F</a:t>
            </a:r>
            <a:r>
              <a:rPr lang="pl-PL" dirty="0" smtClean="0"/>
              <a:t>estyn Zdrowia, mający na celu promowanie zdrowego stylu życia.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FESTYN ZDROWIA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algn="ctr"/>
            <a:r>
              <a:rPr lang="pl-PL" dirty="0" smtClean="0"/>
              <a:t>W roku szkolnym 2014/2015 trzy zespoły uczniów wzięły udział w konkursie organizowanym w ramach międzynarodowego projektu edukacyjnego „</a:t>
            </a:r>
            <a:r>
              <a:rPr lang="pl-PL" dirty="0" err="1" smtClean="0"/>
              <a:t>Makutano</a:t>
            </a:r>
            <a:r>
              <a:rPr lang="pl-PL" dirty="0" smtClean="0"/>
              <a:t> </a:t>
            </a:r>
            <a:r>
              <a:rPr lang="pl-PL" dirty="0" err="1" smtClean="0"/>
              <a:t>Junction</a:t>
            </a:r>
            <a:r>
              <a:rPr lang="pl-PL" dirty="0" smtClean="0"/>
              <a:t>. Multimedialne metody nauczania w edukacji globalnej”. Prezentacje oraz filmy będące wynikiem ich pracy zostały zamieszczone na </a:t>
            </a:r>
            <a:r>
              <a:rPr lang="pl-PL" dirty="0" err="1" smtClean="0"/>
              <a:t>YouTube</a:t>
            </a:r>
            <a:r>
              <a:rPr lang="pl-PL" dirty="0" smtClean="0"/>
              <a:t>.</a:t>
            </a:r>
          </a:p>
          <a:p>
            <a:pPr algn="ctr"/>
            <a:r>
              <a:rPr lang="pl-PL" sz="1400" dirty="0" smtClean="0"/>
              <a:t>http: // </a:t>
            </a:r>
            <a:r>
              <a:rPr lang="pl-PL" sz="1400" dirty="0" err="1" smtClean="0">
                <a:hlinkClick r:id="rId2"/>
              </a:rPr>
              <a:t>www.makutanojunction.org</a:t>
            </a:r>
            <a:r>
              <a:rPr lang="pl-PL" sz="1400" dirty="0" smtClean="0">
                <a:hlinkClick r:id="rId2"/>
              </a:rPr>
              <a:t>/en/projectiview.html?project=79</a:t>
            </a:r>
            <a:endParaRPr lang="pl-PL" sz="1400" dirty="0" smtClean="0"/>
          </a:p>
          <a:p>
            <a:pPr algn="ctr"/>
            <a:r>
              <a:rPr lang="pl-PL" sz="1400" dirty="0" smtClean="0"/>
              <a:t>http:// </a:t>
            </a:r>
            <a:r>
              <a:rPr lang="pl-PL" sz="1400" dirty="0" err="1" smtClean="0">
                <a:hlinkClick r:id="rId3"/>
              </a:rPr>
              <a:t>www.makutanojunction.org</a:t>
            </a:r>
            <a:r>
              <a:rPr lang="pl-PL" sz="1400" dirty="0" smtClean="0">
                <a:hlinkClick r:id="rId3"/>
              </a:rPr>
              <a:t>/en/projectiview.html?project=80</a:t>
            </a:r>
            <a:endParaRPr lang="pl-PL" sz="1400" dirty="0" smtClean="0"/>
          </a:p>
          <a:p>
            <a:pPr algn="ctr"/>
            <a:r>
              <a:rPr lang="pl-PL" sz="1400" dirty="0" smtClean="0"/>
              <a:t>http:// </a:t>
            </a:r>
            <a:r>
              <a:rPr lang="pl-PL" sz="1400" dirty="0" smtClean="0">
                <a:hlinkClick r:id="rId4"/>
              </a:rPr>
              <a:t>www.makutanojunction.org/en/projectiview.html?project=89</a:t>
            </a:r>
            <a:endParaRPr lang="pl-PL" sz="1400" dirty="0" smtClean="0"/>
          </a:p>
          <a:p>
            <a:pPr algn="ctr"/>
            <a:endParaRPr lang="pl-PL" sz="1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Makutano</a:t>
            </a:r>
            <a:r>
              <a:rPr lang="pl-PL" dirty="0" smtClean="0"/>
              <a:t> </a:t>
            </a:r>
            <a:r>
              <a:rPr lang="pl-PL" dirty="0" err="1" smtClean="0"/>
              <a:t>Junction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6979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5580111" cy="42203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42"/>
          <a:stretch/>
        </p:blipFill>
        <p:spPr>
          <a:xfrm>
            <a:off x="4211782" y="2636912"/>
            <a:ext cx="4932040" cy="42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69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udent 1\Desktop\uł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39"/>
          <a:stretch/>
        </p:blipFill>
        <p:spPr bwMode="auto">
          <a:xfrm>
            <a:off x="4185181" y="42257"/>
            <a:ext cx="4958819" cy="39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udent 1\Desktop\Bez tytuł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6" y="908720"/>
            <a:ext cx="49421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udent 1\Desktop\T6R5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1" r="4314"/>
          <a:stretch/>
        </p:blipFill>
        <p:spPr bwMode="auto">
          <a:xfrm>
            <a:off x="4427984" y="3645024"/>
            <a:ext cx="417544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507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2400" dirty="0" smtClean="0"/>
              <a:t>Uczennica Dominika Jedynak-laureatem konkursu międzynarodowego pt. ,,Jak wyobrażam sobie kraje rozwijające się po 2030 roku?” – II miejsce na szczeblu centralnym. Praca została przekazana na wystawę organizowaną w </a:t>
            </a:r>
            <a:r>
              <a:rPr lang="pl-PL" sz="2400" b="1" dirty="0" smtClean="0"/>
              <a:t>Bratysławie.</a:t>
            </a:r>
            <a:endParaRPr lang="pl-PL" sz="24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EUROPEJSKI ROK NA RZECZ ROZWOJU-2015/2016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3" r="5562"/>
          <a:stretch/>
        </p:blipFill>
        <p:spPr>
          <a:xfrm rot="5400000">
            <a:off x="5700273" y="3685224"/>
            <a:ext cx="3823565" cy="24797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0" r="4227"/>
          <a:stretch/>
        </p:blipFill>
        <p:spPr>
          <a:xfrm rot="5400000">
            <a:off x="3205059" y="3959411"/>
            <a:ext cx="3420248" cy="22705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6" r="12029"/>
          <a:stretch/>
        </p:blipFill>
        <p:spPr>
          <a:xfrm rot="5400000">
            <a:off x="576769" y="3904289"/>
            <a:ext cx="3469463" cy="23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00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5440378"/>
          </a:xfrm>
        </p:spPr>
        <p:txBody>
          <a:bodyPr>
            <a:normAutofit/>
          </a:bodyPr>
          <a:lstStyle/>
          <a:p>
            <a:pPr algn="ctr"/>
            <a:r>
              <a:rPr lang="pl-PL" sz="8000" dirty="0" smtClean="0"/>
              <a:t>PRZEDSIĘWZIĘCIA </a:t>
            </a:r>
            <a:br>
              <a:rPr lang="pl-PL" sz="8000" dirty="0" smtClean="0"/>
            </a:br>
            <a:r>
              <a:rPr lang="pl-PL" sz="8000" dirty="0" smtClean="0"/>
              <a:t>EKOLOGICZNE</a:t>
            </a:r>
            <a:endParaRPr lang="pl-PL" sz="8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8472518" cy="4525963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„RECYKLING – TO SIĘ OPŁACA”-</a:t>
            </a:r>
          </a:p>
          <a:p>
            <a:pPr algn="ctr">
              <a:buNone/>
            </a:pPr>
            <a:r>
              <a:rPr lang="pl-PL" sz="2800" b="1" dirty="0" smtClean="0"/>
              <a:t>- warsztaty we współpracy z grupą zaproszonych gości z Niemiec (2003/2004).</a:t>
            </a:r>
          </a:p>
          <a:p>
            <a:pPr algn="ctr">
              <a:buNone/>
            </a:pPr>
            <a:r>
              <a:rPr lang="pl-PL" sz="2800" b="1" dirty="0" smtClean="0"/>
              <a:t>- warsztaty z </a:t>
            </a:r>
            <a:r>
              <a:rPr lang="pl-PL" sz="2800" b="1" dirty="0"/>
              <a:t>grupą zaproszonych gości </a:t>
            </a:r>
            <a:r>
              <a:rPr lang="pl-PL" sz="2800" b="1" dirty="0" smtClean="0"/>
              <a:t>          z Niemiec - Królewskie Źródła (2013/2014).</a:t>
            </a:r>
            <a:endParaRPr lang="pl-PL" sz="28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/>
              <a:t>„SEGREGUJESZ ODPADY – </a:t>
            </a:r>
            <a:br>
              <a:rPr lang="pl-PL" sz="4400" dirty="0" smtClean="0"/>
            </a:br>
            <a:r>
              <a:rPr lang="pl-PL" sz="4400" dirty="0" smtClean="0"/>
              <a:t>ŚWIAT RATUJESZ”</a:t>
            </a:r>
            <a:endParaRPr lang="pl-PL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W 2003 roku nasze gimnazjum uzyskało tytuł „Mistrz Szkolnych Kół LOP”. </a:t>
            </a:r>
          </a:p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Od tego momentu uzyskiwaliśmy również czołowe miejsca w konkursie na „Najlepiej pracujące SK LOP”:</a:t>
            </a:r>
          </a:p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2010/2011 – I miejsce</a:t>
            </a:r>
          </a:p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2012/2013 – I miejsce</a:t>
            </a:r>
          </a:p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2013/2014 – I miejsce</a:t>
            </a:r>
          </a:p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Od wielu lat podejmujemy wiele działań promujących oraz realizujących założenia czynnej ochrony środowiska przyrodniczego. Nasze gimnazjum ściśle współpracuje z Zarządem Okręgu LOP w Radomiu, Nadleśnictwem Kozienice, Zakładem Odzysku surowców wtórnych „REBA” S.A oraz Firmą Handlową „MAT”, która odbiera od nas surowce wtórne.</a:t>
            </a:r>
          </a:p>
          <a:p>
            <a:pPr algn="ctr"/>
            <a:r>
              <a:rPr lang="pl-PL" sz="1800" dirty="0" smtClean="0">
                <a:latin typeface="Comic Sans MS" pitchFamily="66" charset="0"/>
                <a:cs typeface="Arial" pitchFamily="34" charset="0"/>
              </a:rPr>
              <a:t>Zwieńczeniem naszych starań było przyznanie naszej placówce, jednej    z czterech z okręgu radomskiego Certyfikatu „Szkoła przyjazna przyrodzie”, który otrzymaliśmy w czerwcu 2015r.</a:t>
            </a:r>
            <a:endParaRPr lang="pl-PL" sz="1800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Mistrz Szkolnych Kół LOP – 2003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624"/>
            <a:ext cx="4768429" cy="6743963"/>
          </a:xfrm>
        </p:spPr>
      </p:pic>
      <p:pic>
        <p:nvPicPr>
          <p:cNvPr id="3074" name="Picture 2" descr="F:\LOP 2014 foty\DSCN7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785690" cy="35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LOP 2014 foty\DSCN7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1194"/>
            <a:ext cx="4789278" cy="373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84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51" y="332656"/>
            <a:ext cx="9011767" cy="637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147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„ZAJRZYJ DO WŁASNEGO KOSZA NA ŚMIECI”</a:t>
            </a:r>
          </a:p>
          <a:p>
            <a:pPr algn="ctr"/>
            <a:r>
              <a:rPr lang="pl-PL" sz="2800" dirty="0" smtClean="0"/>
              <a:t>„JAK ZMNIEJSZYĆ ILOŚĆ SWOICH ŚMIECI”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PROGRAMY EDUKACYJNE DLA TELEWIZJI KABLOWEJ: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48466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pl-PL" sz="2000" dirty="0" smtClean="0"/>
              <a:t>2012r.- „Na rzecz wspólnego Świata”</a:t>
            </a:r>
          </a:p>
          <a:p>
            <a:r>
              <a:rPr lang="pl-PL" sz="2000" dirty="0" smtClean="0"/>
              <a:t>2013r.- „Wybierz Zrównoważony Styl Życia”</a:t>
            </a:r>
          </a:p>
          <a:p>
            <a:r>
              <a:rPr lang="pl-PL" sz="2000" dirty="0" smtClean="0"/>
              <a:t>2014r.- „Bezpieczeństwo Żywnościowe”</a:t>
            </a:r>
          </a:p>
          <a:p>
            <a:r>
              <a:rPr lang="pl-PL" sz="2000" dirty="0" smtClean="0"/>
              <a:t>2015r.- ,,Równość- od słów do czynów”</a:t>
            </a:r>
          </a:p>
          <a:p>
            <a:r>
              <a:rPr lang="pl-PL" sz="2000" dirty="0" smtClean="0"/>
              <a:t>2016r.- ,,Razem </a:t>
            </a:r>
            <a:r>
              <a:rPr lang="pl-PL" sz="2000" dirty="0"/>
              <a:t>D</a:t>
            </a:r>
            <a:r>
              <a:rPr lang="pl-PL" sz="2000" dirty="0" smtClean="0"/>
              <a:t>la Pokoju”</a:t>
            </a:r>
          </a:p>
          <a:p>
            <a:pPr marL="109728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7478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„TYDZIEŃ EDUKACJI GLOBALNEJ”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164" y="2996952"/>
            <a:ext cx="4718293" cy="35387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457" y="3099501"/>
            <a:ext cx="4267543" cy="335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083917" cy="544522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962023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40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2400" dirty="0" smtClean="0"/>
              <a:t>Od kilku lat w naszej placówce organizowane są warsztaty dla uczniów klas pierwszych organizowane przez koordynatora edukacji globalnej Panią Annę Janowską. Podczas zajęć uczniowie dowiadują się o problemach globalnych na świecie oraz poznają mechanizmy współpracy wielu ludzi.</a:t>
            </a:r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WARSZTATY Z EDUKACJI GLOBALNEJ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661" y="3851744"/>
            <a:ext cx="3744416" cy="28363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820734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56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2000" dirty="0" smtClean="0"/>
              <a:t>W listopadzie 2016 odbyło się spotkanie z p. Bartłomiejem Wróblewskim, który pracował jako świecki wolontariusz wśród chłopców ulicy w mieście </a:t>
            </a:r>
            <a:r>
              <a:rPr lang="pl-PL" sz="2000" dirty="0" err="1" smtClean="0"/>
              <a:t>Wau</a:t>
            </a:r>
            <a:r>
              <a:rPr lang="pl-PL" sz="2000" dirty="0" smtClean="0"/>
              <a:t> w Sudanie Południowym. Opowieść o codziennej pracy w najmłodszym afrykańskim kraju, trudnościach, zagrożeniach i  radościach bogato ilustrowana była zdjęciami wykonanymi przez wolontariusza.</a:t>
            </a:r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Tydzień Edukacji </a:t>
            </a:r>
            <a:r>
              <a:rPr lang="pl-PL" dirty="0" err="1" smtClean="0"/>
              <a:t>Globlnej</a:t>
            </a:r>
            <a:r>
              <a:rPr lang="pl-PL" dirty="0" smtClean="0"/>
              <a:t> pod hasłem ,,Razem Dla Pokoju”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17"/>
          <a:stretch/>
        </p:blipFill>
        <p:spPr>
          <a:xfrm>
            <a:off x="1475656" y="3573016"/>
            <a:ext cx="5796136" cy="31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36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5750412" cy="4312809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WARSZTATY NA TERENIE ZAKŁADU UTYLIZACJI ODPADÓW „RADKOM” W RADOMIU</a:t>
            </a:r>
            <a:endParaRPr lang="pl-PL" sz="4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7762" y="3778319"/>
            <a:ext cx="4106238" cy="3079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4293096"/>
            <a:ext cx="8229600" cy="1574486"/>
          </a:xfrm>
        </p:spPr>
        <p:txBody>
          <a:bodyPr/>
          <a:lstStyle/>
          <a:p>
            <a:r>
              <a:rPr lang="pl-PL" dirty="0" smtClean="0"/>
              <a:t>PROGRAM DLA MIESZKAŃCÓW KOZIENIC WYEMITOWANY PRZEZ KRONIKĘ KOZIENICKĄ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200024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PROJEKT PT: </a:t>
            </a:r>
            <a:br>
              <a:rPr lang="pl-PL" sz="3200" dirty="0" smtClean="0"/>
            </a:br>
            <a:r>
              <a:rPr lang="pl-PL" sz="3200" dirty="0" smtClean="0"/>
              <a:t>„DLACZEGO WŁAŚCIWY SPOSÓB SEGREGOWANIA ODPADÓW JEST TAK WAŻNY DLA NASZEGO ŚRODOWISKA?”</a:t>
            </a: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5" r="50864" b="7831"/>
          <a:stretch/>
        </p:blipFill>
        <p:spPr bwMode="auto">
          <a:xfrm>
            <a:off x="30838" y="14319"/>
            <a:ext cx="4424657" cy="684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4481"/>
            <a:ext cx="32861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680" y="3428220"/>
            <a:ext cx="34385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548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2014/2015- uzyskanie </a:t>
            </a:r>
            <a:r>
              <a:rPr lang="pl-PL" sz="2000" u="sng" dirty="0" smtClean="0"/>
              <a:t>Certyfikatu</a:t>
            </a:r>
            <a:r>
              <a:rPr lang="pl-PL" sz="2000" dirty="0" smtClean="0"/>
              <a:t> ,,Szkoła Przyjazna Przyrodzie”.</a:t>
            </a:r>
          </a:p>
          <a:p>
            <a:r>
              <a:rPr lang="pl-PL" sz="2000" dirty="0" smtClean="0"/>
              <a:t>2016/2017- zdobycie tytułu ,,Super Mistrz Szkolnych Kół LOP” </a:t>
            </a:r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SUPER MISTRZ SZKOLNYCH KÓŁ LOP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5"/>
          <a:stretch/>
        </p:blipFill>
        <p:spPr>
          <a:xfrm>
            <a:off x="4781590" y="3215366"/>
            <a:ext cx="4362410" cy="33099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0" t="-4332" r="7449" b="2053"/>
          <a:stretch/>
        </p:blipFill>
        <p:spPr>
          <a:xfrm rot="5400000">
            <a:off x="1771118" y="3591556"/>
            <a:ext cx="3537343" cy="25944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9" r="4454"/>
          <a:stretch/>
        </p:blipFill>
        <p:spPr>
          <a:xfrm rot="5400000">
            <a:off x="-583179" y="3801372"/>
            <a:ext cx="3463954" cy="213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83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7478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WARSZTATY „Jak zamienić odpady na zysk w mojej gminie? – czas na </a:t>
            </a:r>
            <a:r>
              <a:rPr lang="pl-PL" dirty="0" err="1" smtClean="0"/>
              <a:t>biogazowanie</a:t>
            </a:r>
            <a:r>
              <a:rPr lang="pl-PL" dirty="0" smtClean="0"/>
              <a:t>” (2015r.)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392" y="3463097"/>
            <a:ext cx="4709608" cy="3532206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" y="1988840"/>
            <a:ext cx="4896544" cy="367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 smtClean="0"/>
              <a:t>2014r.- kampania edukacyjna na rzecz zrównoważonego rozwoju pt: </a:t>
            </a:r>
          </a:p>
          <a:p>
            <a:pPr algn="ctr">
              <a:buNone/>
            </a:pPr>
            <a:r>
              <a:rPr lang="pl-PL" dirty="0" smtClean="0"/>
              <a:t>„ZMIENIAJ NAWYKI – NIE KLIMAT”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/>
              <a:t>„DZIEŃ ZIEMI”</a:t>
            </a:r>
            <a:endParaRPr lang="pl-PL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39" y="3054680"/>
            <a:ext cx="5437361" cy="37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364088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JAK SEGREGOWAĆ </a:t>
            </a:r>
            <a:br>
              <a:rPr lang="pl-PL" dirty="0"/>
            </a:br>
            <a:r>
              <a:rPr lang="pl-PL" dirty="0"/>
              <a:t>I WYKORZYSTAĆ </a:t>
            </a:r>
            <a:br>
              <a:rPr lang="pl-PL" dirty="0"/>
            </a:br>
            <a:r>
              <a:rPr lang="pl-PL" dirty="0"/>
              <a:t>ODPADY W SZKOLE</a:t>
            </a:r>
            <a:br>
              <a:rPr lang="pl-PL" dirty="0"/>
            </a:br>
            <a:r>
              <a:rPr lang="pl-PL" dirty="0"/>
              <a:t>I NAJBLIŻSZYM ŚRODOWISKU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837" y="2144713"/>
            <a:ext cx="2951163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9378" cy="459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456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3356992"/>
            <a:ext cx="8229600" cy="4525963"/>
          </a:xfrm>
        </p:spPr>
        <p:txBody>
          <a:bodyPr/>
          <a:lstStyle/>
          <a:p>
            <a:pPr algn="ctr"/>
            <a:r>
              <a:rPr lang="pl-PL" dirty="0" smtClean="0"/>
              <a:t>Udział w akcji i zdobycie tytułu przyznanego przez Zarząd LOP w Radomiu – </a:t>
            </a:r>
          </a:p>
          <a:p>
            <a:pPr algn="ctr">
              <a:buNone/>
            </a:pPr>
            <a:r>
              <a:rPr lang="pl-PL" sz="3200" b="1" dirty="0" smtClean="0"/>
              <a:t>Przyjaciel „Przyrody Polskiej”</a:t>
            </a:r>
            <a:endParaRPr lang="pl-PL" sz="32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500174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/>
              <a:t>KLUB PRZYJACIÓŁ </a:t>
            </a:r>
            <a:br>
              <a:rPr lang="pl-PL" sz="4800" dirty="0" smtClean="0"/>
            </a:br>
            <a:r>
              <a:rPr lang="pl-PL" sz="4800" dirty="0" smtClean="0"/>
              <a:t>„PRZYRODY POLSKIEJ”</a:t>
            </a:r>
            <a:endParaRPr lang="pl-PL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584354"/>
            <a:ext cx="3744415" cy="5295707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WSPÓŁPRACA Z RADOMSKIM TOWARZYSTWEM OPIEKI </a:t>
            </a:r>
            <a:br>
              <a:rPr lang="pl-PL" dirty="0" smtClean="0"/>
            </a:br>
            <a:r>
              <a:rPr lang="pl-PL" dirty="0" smtClean="0"/>
              <a:t>NAD ZWIERZĘTAMI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4690864" cy="4525963"/>
          </a:xfrm>
        </p:spPr>
        <p:txBody>
          <a:bodyPr/>
          <a:lstStyle/>
          <a:p>
            <a:pPr marL="109728" indent="0">
              <a:buNone/>
            </a:pPr>
            <a:r>
              <a:rPr lang="pl-PL" dirty="0" smtClean="0"/>
              <a:t>W roku szkolnym 2016/2017 uczniowie podjęli działania na rzecz schroniska w Radomiu zbierając pokarm, koce i pieniądze.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ZBIÓRKA NA SCHRONISKO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340768"/>
            <a:ext cx="3703454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31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3898776" cy="452596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pl-PL" dirty="0" smtClean="0"/>
              <a:t>Od 2014r. współpracujemy z Fundacją Przyjazny Świat Dziecka w ramach Akcji ,,Przywróćmy Dzieciom Uśmiech”. Zebraną makulaturę przekazujemy na Dom </a:t>
            </a:r>
            <a:r>
              <a:rPr lang="pl-PL" dirty="0"/>
              <a:t>D</a:t>
            </a:r>
            <a:r>
              <a:rPr lang="pl-PL" dirty="0" smtClean="0"/>
              <a:t>ziecka w Warszawie.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WSPÓŁPRACA Z FUNDCJĄ PRZYJAZNY ŚWIAT DZIECKA</a:t>
            </a:r>
            <a:endParaRPr lang="pl-PL" dirty="0"/>
          </a:p>
        </p:txBody>
      </p:sp>
      <p:pic>
        <p:nvPicPr>
          <p:cNvPr id="4" name="Symbol zastępczy zawartości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41928" b="281"/>
          <a:stretch/>
        </p:blipFill>
        <p:spPr>
          <a:xfrm>
            <a:off x="4399909" y="1340768"/>
            <a:ext cx="4709130" cy="57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229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algn="ctr"/>
            <a:r>
              <a:rPr lang="pl-PL" dirty="0" smtClean="0"/>
              <a:t>W latach 2004/2005 i 2005/2006 zostaliśmy koordynatorami Ogólnopolskiej Akcji na terenie Miasta i Gminy Kozienice.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 smtClean="0"/>
              <a:t>„RATUJMY KASZTANOWCE”</a:t>
            </a:r>
            <a:endParaRPr lang="pl-PL" sz="4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39" b="26734"/>
          <a:stretch/>
        </p:blipFill>
        <p:spPr>
          <a:xfrm>
            <a:off x="2411760" y="2358077"/>
            <a:ext cx="4849061" cy="453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591485" cy="607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572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77861"/>
            <a:ext cx="4824536" cy="6823315"/>
          </a:xfrm>
        </p:spPr>
      </p:pic>
    </p:spTree>
    <p:extLst>
      <p:ext uri="{BB962C8B-B14F-4D97-AF65-F5344CB8AC3E}">
        <p14:creationId xmlns:p14="http://schemas.microsoft.com/office/powerpoint/2010/main" xmlns="" val="67599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 smtClean="0"/>
              <a:t>Już od 2005 roku bardzo aktywnie uczestniczymy w konkursie organizowanym przez Zarząd Województwa Mazowieckiego pt: „Zbiórka makulatury”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Ilość kilogramów makulatury zebranej           w poszczególnych latach przez uczniów naszej szkoły: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ZBIÓRKA MAKULATURY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14282" y="1481328"/>
            <a:ext cx="8715436" cy="4525963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Każdego roku w miesiącach wrzesień i kwiecień uczniowie aktywnie uczestniczą a akcjach pt: „Sprzątanie Świata” oraz „Wiosenne Sprzątanie Powiatu”.</a:t>
            </a:r>
          </a:p>
          <a:p>
            <a:pPr algn="ctr"/>
            <a:r>
              <a:rPr lang="pl-PL" sz="2400" dirty="0" smtClean="0"/>
              <a:t>Szczególne dużo odpadów zebraliśmy w latach: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dirty="0" smtClean="0"/>
              <a:t> 2005 - 2100kg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dirty="0" smtClean="0"/>
              <a:t> 2006 - 2600kg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dirty="0" smtClean="0"/>
              <a:t> 2007 - 3250kg</a:t>
            </a:r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/>
              <a:t>SPRZĄTANIE ŚWIATA</a:t>
            </a:r>
            <a:endParaRPr lang="pl-PL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/>
              <a:t>MONITOROWANIE TERENÓW LEŚNYCH WE WSPÓŁPRACY   Z NADLEŚNICTWEM KOZIENICE</a:t>
            </a:r>
            <a:endParaRPr lang="pl-PL" sz="6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42844" y="214290"/>
            <a:ext cx="8858312" cy="6643709"/>
          </a:xfrm>
        </p:spPr>
        <p:txBody>
          <a:bodyPr/>
          <a:lstStyle/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r>
              <a:rPr lang="pl-PL" dirty="0" smtClean="0"/>
              <a:t>Porządkowanie lasu przy ul. Wójcików (15 ha),</a:t>
            </a:r>
          </a:p>
          <a:p>
            <a:pPr algn="ctr">
              <a:buNone/>
            </a:pPr>
            <a:r>
              <a:rPr lang="pl-PL" dirty="0" smtClean="0"/>
              <a:t>  lasu w okolicach Stanisławic (5 ha) oraz zlokalizowanie dzikich wysypisk śmieci (2009/2010) – zebrano około 150 worków 120l.</a:t>
            </a:r>
          </a:p>
          <a:p>
            <a:pPr algn="ctr"/>
            <a:r>
              <a:rPr lang="pl-PL" dirty="0"/>
              <a:t>2010/2011 „Międzynarodowy Rok Lasów” -      ul. Wójcików i Aleksandrówka : 200 worków </a:t>
            </a:r>
            <a:r>
              <a:rPr lang="pl-PL" dirty="0" smtClean="0"/>
              <a:t>120l</a:t>
            </a:r>
          </a:p>
          <a:p>
            <a:pPr algn="ctr"/>
            <a:r>
              <a:rPr lang="pl-PL" dirty="0"/>
              <a:t>2012/2013r. teren leśnictwa Cztery Kopce – 1,5 km długości: zebrano 65 sztuk worków śmieci. </a:t>
            </a:r>
          </a:p>
          <a:p>
            <a:pPr algn="ctr"/>
            <a:r>
              <a:rPr lang="pl-PL" dirty="0"/>
              <a:t>Natomiast w roku </a:t>
            </a:r>
            <a:r>
              <a:rPr lang="pl-PL" dirty="0" smtClean="0"/>
              <a:t>2013/2014  </a:t>
            </a:r>
            <a:r>
              <a:rPr lang="pl-PL" dirty="0"/>
              <a:t>60 sztuk worków </a:t>
            </a:r>
            <a:r>
              <a:rPr lang="pl-PL" dirty="0" smtClean="0"/>
              <a:t>   z </a:t>
            </a:r>
            <a:r>
              <a:rPr lang="pl-PL" dirty="0"/>
              <a:t>tego terenu.</a:t>
            </a:r>
          </a:p>
          <a:p>
            <a:pPr marL="109728" indent="0" algn="ctr">
              <a:buNone/>
            </a:pPr>
            <a:endParaRPr lang="pl-PL" dirty="0"/>
          </a:p>
          <a:p>
            <a:pPr algn="ctr"/>
            <a:endParaRPr lang="pl-PL" dirty="0" smtClean="0"/>
          </a:p>
          <a:p>
            <a:pPr algn="ctr"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LOP 2014 foty\DSCN6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780929"/>
            <a:ext cx="5156325" cy="3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5198347" cy="389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46640"/>
          </a:xfrm>
        </p:spPr>
        <p:txBody>
          <a:bodyPr>
            <a:noAutofit/>
          </a:bodyPr>
          <a:lstStyle/>
          <a:p>
            <a:pPr algn="ctr"/>
            <a:r>
              <a:rPr lang="pl-PL" sz="11000" spc="-300" dirty="0" smtClean="0">
                <a:latin typeface="Blackadder ITC" panose="04020505051007020D02" pitchFamily="82" charset="0"/>
              </a:rPr>
              <a:t>SADZENIE DRZEW               </a:t>
            </a:r>
            <a:r>
              <a:rPr lang="pl-PL" sz="13200" spc="-300" dirty="0" smtClean="0">
                <a:latin typeface="Blackadder ITC" panose="04020505051007020D02" pitchFamily="82" charset="0"/>
              </a:rPr>
              <a:t>I                 </a:t>
            </a:r>
            <a:r>
              <a:rPr lang="pl-PL" sz="11000" spc="-300" dirty="0" smtClean="0">
                <a:latin typeface="Blackadder ITC" panose="04020505051007020D02" pitchFamily="82" charset="0"/>
              </a:rPr>
              <a:t>KRZEWÓW</a:t>
            </a:r>
            <a:endParaRPr lang="pl-PL" sz="11000" spc="-300" dirty="0">
              <a:latin typeface="Blackadder ITC" panose="04020505051007020D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336704"/>
          </a:xfrm>
        </p:spPr>
        <p:txBody>
          <a:bodyPr/>
          <a:lstStyle/>
          <a:p>
            <a:pPr algn="ctr"/>
            <a:r>
              <a:rPr lang="pl-PL" dirty="0" smtClean="0"/>
              <a:t>2001r. (10-lecie szkoły) – 600 drzew i krzewów na terenie szkoły,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2005/2006r. – 150 sztuk – teren szkoły,</a:t>
            </a:r>
          </a:p>
          <a:p>
            <a:pPr algn="ctr"/>
            <a:endParaRPr lang="pl-PL" dirty="0" smtClean="0"/>
          </a:p>
          <a:p>
            <a:pPr marL="288000" algn="ctr"/>
            <a:r>
              <a:rPr lang="pl-PL" dirty="0" smtClean="0"/>
              <a:t>2009/2010r. – przebudowa boiska „Orlik” – uzupełnienie szaty roślinnej na terenie szkoły(2ha),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2010/2011r. – szadzenie drzew w związku             z Obchodami Międzynarodowego Roku Lasów 2011 – 800 sadzonek dębów w szkółce leśnej                   w Przejeździe </a:t>
            </a:r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336704"/>
          </a:xfrm>
        </p:spPr>
        <p:txBody>
          <a:bodyPr/>
          <a:lstStyle/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1026" name="Picture 2" descr="H:\zdjęcia do prezentacji\bb1 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00042"/>
            <a:ext cx="4786346" cy="3589569"/>
          </a:xfrm>
          <a:prstGeom prst="rect">
            <a:avLst/>
          </a:prstGeom>
          <a:noFill/>
        </p:spPr>
      </p:pic>
      <p:pic>
        <p:nvPicPr>
          <p:cNvPr id="1027" name="Picture 3" descr="H:\zdjęcia do prezentacji\bb1 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000372"/>
            <a:ext cx="4926796" cy="3694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782" y="2060848"/>
            <a:ext cx="3096344" cy="412845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299" y="2204864"/>
            <a:ext cx="4800533" cy="3600400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5746643"/>
          </a:xfrm>
        </p:spPr>
        <p:txBody>
          <a:bodyPr/>
          <a:lstStyle/>
          <a:p>
            <a:pPr algn="ctr"/>
            <a:r>
              <a:rPr lang="pl-PL" dirty="0" smtClean="0"/>
              <a:t>2012/2013r. – w związku  z odnawianiem szaty roślinnej wokół szkoły w miesiącach wrzesień-październik uczniowie posadzili 190 krzewów.</a:t>
            </a:r>
          </a:p>
          <a:p>
            <a:pPr marL="109728" indent="0" algn="ctr"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0" y="836712"/>
            <a:ext cx="5724128" cy="5760640"/>
          </a:xfrm>
        </p:spPr>
        <p:txBody>
          <a:bodyPr/>
          <a:lstStyle/>
          <a:p>
            <a:r>
              <a:rPr lang="pl-PL" dirty="0"/>
              <a:t>2012/2013r. – kwiecień – na terenie leśnictwa Przejazd uczniowie naszego gimnazjum posadzili 0,15ha lasu w ilości 1200 sztuk sadzonek dębu szypułkowego.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4" r="7433"/>
          <a:stretch/>
        </p:blipFill>
        <p:spPr>
          <a:xfrm rot="5400000">
            <a:off x="4751370" y="1412635"/>
            <a:ext cx="5328592" cy="34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6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-23980"/>
            <a:ext cx="4896544" cy="6925156"/>
          </a:xfrm>
        </p:spPr>
      </p:pic>
    </p:spTree>
    <p:extLst>
      <p:ext uri="{BB962C8B-B14F-4D97-AF65-F5344CB8AC3E}">
        <p14:creationId xmlns:p14="http://schemas.microsoft.com/office/powerpoint/2010/main" xmlns="" val="428603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8134829"/>
              </p:ext>
            </p:extLst>
          </p:nvPr>
        </p:nvGraphicFramePr>
        <p:xfrm>
          <a:off x="71405" y="0"/>
          <a:ext cx="9072595" cy="674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149"/>
                <a:gridCol w="2305030"/>
                <a:gridCol w="2231267"/>
                <a:gridCol w="2268149"/>
              </a:tblGrid>
              <a:tr h="1259694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ROK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ILOŚĆ UCZNIÓW BIORĄCYCH UDZIAŁ</a:t>
                      </a:r>
                      <a:r>
                        <a:rPr lang="pl-PL" baseline="0" dirty="0" smtClean="0"/>
                        <a:t> W ZBIÓRCE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ILOŚĆ</a:t>
                      </a:r>
                      <a:r>
                        <a:rPr lang="pl-PL" baseline="0" dirty="0" smtClean="0"/>
                        <a:t> ZEBRANEJ MAKULATURY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ZDOBYTE MIEJSCE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622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10380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580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38150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536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33690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2009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501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36460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486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46510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453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48310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II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1420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/>
                </a:tc>
              </a:tr>
              <a:tr h="45507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390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1600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/>
                </a:tc>
              </a:tr>
              <a:tr h="96899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2015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2016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380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378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3050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2500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dirty="0"/>
                    </a:p>
                  </a:txBody>
                  <a:tcPr/>
                </a:tc>
              </a:tr>
              <a:tr h="872096"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</a:rPr>
                        <a:t>ŁĄCZNA</a:t>
                      </a:r>
                      <a:r>
                        <a:rPr lang="pl-PL" sz="1600" b="1" baseline="0" dirty="0" smtClean="0">
                          <a:solidFill>
                            <a:schemeClr val="bg1"/>
                          </a:solidFill>
                        </a:rPr>
                        <a:t> ILOŚĆ ZEBRANEJ MAKULATURY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4000" b="1" dirty="0" smtClean="0"/>
                        <a:t>221770</a:t>
                      </a:r>
                      <a:endParaRPr lang="pl-PL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pl-PL" sz="10200" dirty="0" smtClean="0"/>
              <a:t>KONKURSY EKOLOGICZNE</a:t>
            </a:r>
            <a:endParaRPr lang="pl-PL" sz="10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120680"/>
          </a:xfrm>
        </p:spPr>
        <p:txBody>
          <a:bodyPr/>
          <a:lstStyle/>
          <a:p>
            <a:pPr algn="ctr"/>
            <a:r>
              <a:rPr lang="pl-PL" dirty="0" smtClean="0"/>
              <a:t>Od początków utworzenia gimnazjum młodzież naszej placówki aktywnie i z dużym zaangażowanie brała udział w licznych konkursach ekologicznych na terenie gminy, powiatu, województwa i kraju.</a:t>
            </a:r>
          </a:p>
          <a:p>
            <a:pPr algn="ctr"/>
            <a:r>
              <a:rPr lang="pl-PL" dirty="0" smtClean="0"/>
              <a:t>Wiele razy braliśmy udział w konkursie organizowanym przez Kozienicki Park Krajobrazowy pt.: „Szkolny karmnik”, jak również   w konkursie organizowanym przez Tygodnik Radomski „Zostań Przyjacielem Ptaków”                  ( I miejsce w edycji 2009/2010).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/>
          <a:lstStyle/>
          <a:p>
            <a:pPr algn="ctr"/>
            <a:r>
              <a:rPr lang="pl-PL" dirty="0" smtClean="0"/>
              <a:t>Na zajęciach w kole ekologicznym poznawaliśmy gatunki ptaków odwiedzających nasz karmnik. Zakładaliśmy karmniki, przygotowywaliśmy             i wykładaliśmy w nich karmę (średnio ok. 60kg).</a:t>
            </a:r>
          </a:p>
          <a:p>
            <a:endParaRPr lang="pl-PL" dirty="0" smtClean="0"/>
          </a:p>
          <a:p>
            <a:pPr algn="ctr"/>
            <a:r>
              <a:rPr lang="pl-PL" dirty="0" smtClean="0"/>
              <a:t>Braliśmy też udział w konkursie organizowanym przez Kozienicki Park Krajobrazowy pt.: „Pomagamy płazom”. Dokonywaliśmy obserwacji różnych gatunków płazów oraz opisywaliśmy miejsca ich przebywania. (2011/2012r.)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udent 1\Desktop\salamandra_salamand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62926"/>
            <a:ext cx="5266556" cy="39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udent 1\Desktop\3644__Za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616624" cy="36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512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3" r="4007"/>
          <a:stretch/>
        </p:blipFill>
        <p:spPr>
          <a:xfrm rot="5400000">
            <a:off x="4438068" y="2545792"/>
            <a:ext cx="5380431" cy="324036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WYRÓŻNIENIE W OGÓLNOPOLSKIM KONKURSIE ,,SZKOŁA GLOBALNA 2012”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721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74664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Co roku nasza młodzież brała udział w konkursie organizowanym przez Zarząd Kozienickiego Parku Krajobrazowego a potem Mazowiecki Zespół Parków Krajobrazowych pt.: „Moje spotkanie           z Puszczą”. W roku szkolnym 2013/2014  </a:t>
            </a:r>
            <a:r>
              <a:rPr lang="pl-PL" dirty="0"/>
              <a:t>n</a:t>
            </a:r>
            <a:r>
              <a:rPr lang="pl-PL" dirty="0" smtClean="0"/>
              <a:t>a  podsumowaniu konkursu wieńczącego 30 lat Kozienickiego Parku Krajobrazowego zespół trzech uczniów z naszego gimnazjum w teście wiedzy o Kozienickim Parku Krajobrazowym, w całości wszedł do finałowej dziesiątki.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859463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F:\LOP 2014 foty\DSCN6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4768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346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528" y="69904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roku szkolnym 2015/2016 w XXV edycji konkursu przyrodniczego ,,Moje Spotkania z Puszczą” organizowanego przez Mazowiecki Zespół Parków Krajobrazowych nasi uczniowie spośród kilkunastu placówek jako jedyny zespół z całego regionu w całości weszli do finału.</a:t>
            </a:r>
          </a:p>
          <a:p>
            <a:endParaRPr lang="pl-PL" dirty="0"/>
          </a:p>
          <a:p>
            <a:r>
              <a:rPr lang="pl-PL" dirty="0" smtClean="0"/>
              <a:t>W roku szkolnym 2015/2016 w XV edycji Ogólnopolskiego Konkursu ,, Poznajemy Parki Krajobrazowe Polski” nasi uczniowie zespołowo wywalczyli II miejsce.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665187"/>
            <a:ext cx="2939097" cy="42210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104854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05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dirty="0" smtClean="0"/>
              <a:t>  W roku szkolnym 2016/2017 w XXVI edycji konkursu ,,Moje spotkania z Puszczą” w teście wiedzy nasi uczniowie znaleźli się w finałowej dziesiątce. Nasza uczennica Katarzyna </a:t>
            </a:r>
            <a:r>
              <a:rPr lang="pl-PL" dirty="0" err="1" smtClean="0"/>
              <a:t>Tyśkiewicz</a:t>
            </a:r>
            <a:r>
              <a:rPr lang="pl-PL" dirty="0" smtClean="0"/>
              <a:t> zdobyła III miejsce.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340768"/>
            <a:ext cx="5291260" cy="35624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8763" y="3573016"/>
            <a:ext cx="3694035" cy="30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89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/>
          <a:lstStyle/>
          <a:p>
            <a:pPr algn="ctr"/>
            <a:r>
              <a:rPr lang="pl-PL" dirty="0" smtClean="0"/>
              <a:t>Począwszy od 2002r. uczniowie naszej placówki uczestniczą w konkursie „Ekologiczny stroik świąteczny” z cyklu „Chrońmy Jodłę dla Przyszłych Pokoleń”. Organizatorem konkursu jest Publiczna Szkoła Podstawowa Nr 1 w Kozienicach. 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Wiele razy wzięliśmy udział w Konkursie z cyklu SOS dla Ziemi pod hasłem „Drugie życie </a:t>
            </a:r>
            <a:r>
              <a:rPr lang="pl-PL" dirty="0" err="1" smtClean="0"/>
              <a:t>elektrośmieci</a:t>
            </a:r>
            <a:r>
              <a:rPr lang="pl-PL" dirty="0" smtClean="0"/>
              <a:t>”. Organizowała go szkoła PSP Nr 3    w Kozienicach. Zbieraliśmy zużyty sprzęt elektryczny i elektroniczny (np. telewizory, suszarki, komputery). 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 smtClean="0"/>
              <a:t>Od wielu lat współpracujemy                           z przedstawicielami Organizacji Odzysku S.A REBA. Od 2005 roku jesteśmy koordynatorami powiatowej akcji pt: „ŁOWCY BATERII”.</a:t>
            </a:r>
          </a:p>
          <a:p>
            <a:pPr algn="ctr"/>
            <a:r>
              <a:rPr lang="pl-PL" dirty="0" smtClean="0"/>
              <a:t>W roku 2015 odbyło się podsumowanie Jubileuszowego Konkursu Powiatowego,        w którym zebraliśmy 2487kg baterii.</a:t>
            </a:r>
          </a:p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ŁOWCY BATERII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-23980"/>
            <a:ext cx="4896544" cy="6925156"/>
          </a:xfrm>
        </p:spPr>
      </p:pic>
    </p:spTree>
    <p:extLst>
      <p:ext uri="{BB962C8B-B14F-4D97-AF65-F5344CB8AC3E}">
        <p14:creationId xmlns:p14="http://schemas.microsoft.com/office/powerpoint/2010/main" xmlns="" val="243196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25070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/>
              <a:t>OD WIELU LAT BRALIŚMY TEŻ UDZIAŁ W KONKURSACH ORGANIZOWANYCH PRZEZ ZARZĄD OKRĘGU LOP W RADOMIU:</a:t>
            </a:r>
            <a:endParaRPr lang="pl-PL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LOP 2014 foty\DSCN7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68239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461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08712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/>
              <a:t>Ogólnopolski konkurs „Mój Las”</a:t>
            </a:r>
          </a:p>
          <a:p>
            <a:pPr marL="109728" indent="0" algn="ctr">
              <a:buNone/>
            </a:pPr>
            <a:r>
              <a:rPr lang="pl-PL" dirty="0" smtClean="0"/>
              <a:t>(2008/2009 – wyróżnienie,</a:t>
            </a:r>
          </a:p>
          <a:p>
            <a:pPr marL="109728" indent="0" algn="ctr">
              <a:buNone/>
            </a:pPr>
            <a:r>
              <a:rPr lang="pl-PL" dirty="0" smtClean="0"/>
              <a:t> 2010/2011 – III miejsce,</a:t>
            </a:r>
          </a:p>
          <a:p>
            <a:pPr marL="109728" indent="0" algn="ctr">
              <a:buNone/>
            </a:pPr>
            <a:r>
              <a:rPr lang="pl-PL" dirty="0" smtClean="0"/>
              <a:t> 2013/2014 – II miejsce,</a:t>
            </a:r>
          </a:p>
          <a:p>
            <a:pPr marL="109728" indent="0" algn="ctr">
              <a:buNone/>
            </a:pPr>
            <a:r>
              <a:rPr lang="pl-PL" dirty="0" smtClean="0"/>
              <a:t>2014/2015 - wyróżnienie)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 „Najlepiej pracujące SK LOP”</a:t>
            </a:r>
          </a:p>
          <a:p>
            <a:pPr marL="109728" indent="0" algn="ctr">
              <a:buNone/>
            </a:pPr>
            <a:r>
              <a:rPr lang="pl-PL" dirty="0" smtClean="0"/>
              <a:t>(2003r.) Uzyskaliśmy tytuł „Mistrz Szkolnych Kół LOP”</a:t>
            </a:r>
          </a:p>
          <a:p>
            <a:pPr algn="ctr"/>
            <a:r>
              <a:rPr lang="pl-PL" dirty="0" smtClean="0"/>
              <a:t>„Segregacja odpadów w naszej miejscowości”</a:t>
            </a:r>
          </a:p>
          <a:p>
            <a:pPr marL="109728" indent="0" algn="ctr">
              <a:buNone/>
            </a:pPr>
            <a:r>
              <a:rPr lang="pl-PL" dirty="0" smtClean="0"/>
              <a:t>( II miejsce i wyróżnienie 2012r.)</a:t>
            </a:r>
          </a:p>
          <a:p>
            <a:pPr algn="ctr"/>
            <a:r>
              <a:rPr lang="pl-PL" dirty="0" smtClean="0"/>
              <a:t>Zdobycie Certyfikatu „Szkoła przyjazna przyrodzie” – czerwiec 2015r.</a:t>
            </a:r>
          </a:p>
          <a:p>
            <a:pPr algn="ctr"/>
            <a:r>
              <a:rPr lang="pl-PL" dirty="0" smtClean="0"/>
              <a:t>„Alternatywne źródła energii” (2015r.)</a:t>
            </a:r>
            <a:br>
              <a:rPr lang="pl-PL" dirty="0" smtClean="0"/>
            </a:br>
            <a:r>
              <a:rPr lang="pl-PL" dirty="0" smtClean="0"/>
              <a:t>III miejsce i wyróżnienie.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/>
          </a:p>
          <a:p>
            <a:pPr algn="ctr">
              <a:buNone/>
            </a:pPr>
            <a:endParaRPr lang="pl-PL" dirty="0" smtClean="0"/>
          </a:p>
          <a:p>
            <a:pPr algn="ctr"/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21" y="2736289"/>
            <a:ext cx="5486379" cy="4114784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67" y="0"/>
            <a:ext cx="5031401" cy="3773551"/>
          </a:xfrm>
        </p:spPr>
      </p:pic>
    </p:spTree>
    <p:extLst>
      <p:ext uri="{BB962C8B-B14F-4D97-AF65-F5344CB8AC3E}">
        <p14:creationId xmlns:p14="http://schemas.microsoft.com/office/powerpoint/2010/main" xmlns="" val="243458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048672"/>
          </a:xfrm>
        </p:spPr>
        <p:txBody>
          <a:bodyPr/>
          <a:lstStyle/>
          <a:p>
            <a:pPr algn="ctr"/>
            <a:r>
              <a:rPr lang="pl-PL" dirty="0" smtClean="0"/>
              <a:t>Braliśmy też udział w konkursie organizowanym przez Zespół Doradców Metodycznych MSCDN       I, II i III edycji pt.: „Czy znasz swoją gminę?”</a:t>
            </a:r>
          </a:p>
          <a:p>
            <a:pPr algn="ctr">
              <a:buNone/>
            </a:pPr>
            <a:r>
              <a:rPr lang="pl-PL" dirty="0" smtClean="0"/>
              <a:t> w 2014r. I, II miejsce i wyróżnienie w kat.            wiedza o regionie</a:t>
            </a:r>
          </a:p>
          <a:p>
            <a:pPr algn="ctr">
              <a:buNone/>
            </a:pPr>
            <a:r>
              <a:rPr lang="pl-PL" dirty="0" smtClean="0"/>
              <a:t>W 2015r. zdobyliśmy II miejsce i wyróżnienia w kat. wiedza o regionie.</a:t>
            </a:r>
          </a:p>
          <a:p>
            <a:pPr algn="ctr">
              <a:buNone/>
            </a:pPr>
            <a:endParaRPr lang="pl-PL" dirty="0" smtClean="0"/>
          </a:p>
          <a:p>
            <a:pPr algn="ctr"/>
            <a:r>
              <a:rPr lang="pl-PL" dirty="0" smtClean="0"/>
              <a:t>Nasza placówka otrzymała w 2013r. wyróżnienie    w Ogólnopolskim konkursie zorganizowanym przez ORE Warszawa na „Najlepszy projekt edukacyjny” – Edukacja globalna w szkolnych projektach edukacyjnych.  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51210"/>
            <a:ext cx="4716016" cy="666983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631"/>
            <a:ext cx="4764917" cy="67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37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5746643"/>
          </a:xfrm>
        </p:spPr>
        <p:txBody>
          <a:bodyPr/>
          <a:lstStyle/>
          <a:p>
            <a:pPr algn="ctr"/>
            <a:r>
              <a:rPr lang="pl-PL" dirty="0" smtClean="0"/>
              <a:t>Od kilku lat organizujemy w naszej placówce „Tydzień Edukacji Globalnej” podczas którego odbywają się prelekcje, prezentacje, wspólne oglądanie filmów.</a:t>
            </a:r>
            <a:endParaRPr lang="pl-PL" dirty="0"/>
          </a:p>
        </p:txBody>
      </p:sp>
      <p:pic>
        <p:nvPicPr>
          <p:cNvPr id="5122" name="Picture 2" descr="F:\LOP 2014 foty\DSCN6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6900"/>
            <a:ext cx="5400600" cy="41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LOP 2014 foty\DSCN6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496944" cy="46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07704" y="2276872"/>
            <a:ext cx="5256584" cy="2295128"/>
          </a:xfrm>
        </p:spPr>
        <p:txBody>
          <a:bodyPr>
            <a:normAutofit/>
          </a:bodyPr>
          <a:lstStyle/>
          <a:p>
            <a:r>
              <a:rPr lang="pl-PL" sz="8800" dirty="0" smtClean="0"/>
              <a:t>KONIEC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xmlns="" val="308409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85"/>
            <a:ext cx="4589595" cy="344219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9927" y="2924944"/>
            <a:ext cx="5244074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50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pl-PL" dirty="0" smtClean="0"/>
              <a:t>W trosce o środowisko w 2005 roku przystąpiliśmy do akcji ,,Zbiórka baterii”. Od tego też roku jesteśmy koordynatorem powiatowej akcji pt. ,,Łowcy Baterii”. Od początku współpracujemy z REBA Organizacją Odzysku S.A. Nasze starania zostały docenione przez władze Urzędu Marszałkowskiego Województwa Mazowieckiego. W listopadzie 2014 uczestniczyliśmy w uroczystej gali finalizującej konkurs dla placówek z województwa mazowieckiego pt. ,,Zbiórka zużytych baterii 2014”. Organizatorem konkursu był Marszałek </a:t>
            </a:r>
            <a:r>
              <a:rPr lang="pl-PL" dirty="0"/>
              <a:t>W</a:t>
            </a:r>
            <a:r>
              <a:rPr lang="pl-PL" dirty="0" smtClean="0"/>
              <a:t>ojewództwa Mazowieckiego- Adam Struzik. Podczas gali nasi uczniowie zaprezentowali interesujący i oryginalny program artystyczny.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Jesteśmy liderem w zbiórce baterii!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8702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9" t="11916" r="7189"/>
          <a:stretch/>
        </p:blipFill>
        <p:spPr>
          <a:xfrm>
            <a:off x="179513" y="260648"/>
            <a:ext cx="4176464" cy="28434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47"/>
          <a:stretch/>
        </p:blipFill>
        <p:spPr>
          <a:xfrm>
            <a:off x="179512" y="3429000"/>
            <a:ext cx="5417723" cy="33123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50" r="21061"/>
          <a:stretch/>
        </p:blipFill>
        <p:spPr>
          <a:xfrm>
            <a:off x="4014014" y="1124744"/>
            <a:ext cx="5040560" cy="344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11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618</TotalTime>
  <Words>1807</Words>
  <Application>Microsoft Office PowerPoint</Application>
  <PresentationFormat>Pokaz na ekranie (4:3)</PresentationFormat>
  <Paragraphs>251</Paragraphs>
  <Slides>68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69" baseType="lpstr">
      <vt:lpstr>Hol</vt:lpstr>
      <vt:lpstr>DZIAŁANIA EKOLOGICZNE W PUBLICZNYM GIMNAZJUM NR 1</vt:lpstr>
      <vt:lpstr>Mistrz Szkolnych Kół LOP – 2003</vt:lpstr>
      <vt:lpstr>SUPER MISTRZ SZKOLNYCH KÓŁ LOP</vt:lpstr>
      <vt:lpstr>ZBIÓRKA MAKULATURY</vt:lpstr>
      <vt:lpstr>Slajd 5</vt:lpstr>
      <vt:lpstr>ŁOWCY BATERII</vt:lpstr>
      <vt:lpstr>Slajd 7</vt:lpstr>
      <vt:lpstr>Jesteśmy liderem w zbiórce baterii!</vt:lpstr>
      <vt:lpstr>Slajd 9</vt:lpstr>
      <vt:lpstr>Slajd 10</vt:lpstr>
      <vt:lpstr>ZBIÓRKA ZAKRĘTEK Z TWORZYW SZTUCZNYCH</vt:lpstr>
      <vt:lpstr>Slajd 12</vt:lpstr>
      <vt:lpstr>FESTYN ZDROWIA</vt:lpstr>
      <vt:lpstr>Makutano Junction</vt:lpstr>
      <vt:lpstr>Slajd 15</vt:lpstr>
      <vt:lpstr>Slajd 16</vt:lpstr>
      <vt:lpstr>EUROPEJSKI ROK NA RZECZ ROZWOJU-2015/2016</vt:lpstr>
      <vt:lpstr>PRZEDSIĘWZIĘCIA  EKOLOGICZNE</vt:lpstr>
      <vt:lpstr>„SEGREGUJESZ ODPADY –  ŚWIAT RATUJESZ”</vt:lpstr>
      <vt:lpstr>Slajd 20</vt:lpstr>
      <vt:lpstr>Slajd 21</vt:lpstr>
      <vt:lpstr>PROGRAMY EDUKACYJNE DLA TELEWIZJI KABLOWEJ:</vt:lpstr>
      <vt:lpstr>„TYDZIEŃ EDUKACJI GLOBALNEJ”</vt:lpstr>
      <vt:lpstr>Slajd 24</vt:lpstr>
      <vt:lpstr>WARSZTATY Z EDUKACJI GLOBALNEJ</vt:lpstr>
      <vt:lpstr>Tydzień Edukacji Globlnej pod hasłem ,,Razem Dla Pokoju”</vt:lpstr>
      <vt:lpstr>WARSZTATY NA TERENIE ZAKŁADU UTYLIZACJI ODPADÓW „RADKOM” W RADOMIU</vt:lpstr>
      <vt:lpstr>PROJEKT PT:  „DLACZEGO WŁAŚCIWY SPOSÓB SEGREGOWANIA ODPADÓW JEST TAK WAŻNY DLA NASZEGO ŚRODOWISKA?”</vt:lpstr>
      <vt:lpstr>Slajd 29</vt:lpstr>
      <vt:lpstr>WARSZTATY „Jak zamienić odpady na zysk w mojej gminie? – czas na biogazowanie” (2015r.)</vt:lpstr>
      <vt:lpstr>„DZIEŃ ZIEMI”</vt:lpstr>
      <vt:lpstr>Slajd 32</vt:lpstr>
      <vt:lpstr>KLUB PRZYJACIÓŁ  „PRZYRODY POLSKIEJ”</vt:lpstr>
      <vt:lpstr>WSPÓŁPRACA Z RADOMSKIM TOWARZYSTWEM OPIEKI  NAD ZWIERZĘTAMI</vt:lpstr>
      <vt:lpstr>ZBIÓRKA NA SCHRONISKO</vt:lpstr>
      <vt:lpstr>WSPÓŁPRACA Z FUNDCJĄ PRZYJAZNY ŚWIAT DZIECKA</vt:lpstr>
      <vt:lpstr>„RATUJMY KASZTANOWCE”</vt:lpstr>
      <vt:lpstr>Slajd 38</vt:lpstr>
      <vt:lpstr>Slajd 39</vt:lpstr>
      <vt:lpstr>SPRZĄTANIE ŚWIATA</vt:lpstr>
      <vt:lpstr>MONITOROWANIE TERENÓW LEŚNYCH WE WSPÓŁPRACY   Z NADLEŚNICTWEM KOZIENICE</vt:lpstr>
      <vt:lpstr>Slajd 42</vt:lpstr>
      <vt:lpstr>Slajd 43</vt:lpstr>
      <vt:lpstr>SADZENIE DRZEW               I                 KRZEWÓW</vt:lpstr>
      <vt:lpstr>Slajd 45</vt:lpstr>
      <vt:lpstr>Slajd 46</vt:lpstr>
      <vt:lpstr>Slajd 47</vt:lpstr>
      <vt:lpstr>Slajd 48</vt:lpstr>
      <vt:lpstr>Slajd 49</vt:lpstr>
      <vt:lpstr>KONKURSY EKOLOGICZNE</vt:lpstr>
      <vt:lpstr>Slajd 51</vt:lpstr>
      <vt:lpstr>Slajd 52</vt:lpstr>
      <vt:lpstr>Slajd 53</vt:lpstr>
      <vt:lpstr>WYRÓŻNIENIE W OGÓLNOPOLSKIM KONKURSIE ,,SZKOŁA GLOBALNA 2012”</vt:lpstr>
      <vt:lpstr>Slajd 55</vt:lpstr>
      <vt:lpstr>Slajd 56</vt:lpstr>
      <vt:lpstr>Slajd 57</vt:lpstr>
      <vt:lpstr>Slajd 58</vt:lpstr>
      <vt:lpstr>Slajd 59</vt:lpstr>
      <vt:lpstr>Slajd 60</vt:lpstr>
      <vt:lpstr>OD WIELU LAT BRALIŚMY TEŻ UDZIAŁ W KONKURSACH ORGANIZOWANYCH PRZEZ ZARZĄD OKRĘGU LOP W RADOMIU:</vt:lpstr>
      <vt:lpstr>Slajd 62</vt:lpstr>
      <vt:lpstr>Slajd 63</vt:lpstr>
      <vt:lpstr>Slajd 64</vt:lpstr>
      <vt:lpstr>Slajd 65</vt:lpstr>
      <vt:lpstr>Slajd 66</vt:lpstr>
      <vt:lpstr>Slajd 67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DZIESIĘĆ LAT DZIAŁAŃ EKOLOGICZNYCH</dc:title>
  <dc:creator>KB</dc:creator>
  <cp:lastModifiedBy>KB</cp:lastModifiedBy>
  <cp:revision>116</cp:revision>
  <dcterms:created xsi:type="dcterms:W3CDTF">2014-09-04T11:44:45Z</dcterms:created>
  <dcterms:modified xsi:type="dcterms:W3CDTF">2017-01-02T06:41:16Z</dcterms:modified>
</cp:coreProperties>
</file>